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67FE910-BFF8-4175-8972-24AF6B4E27A2}" type="datetimeFigureOut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14EA5A1-EE1C-48B0-A539-8049E7428B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415061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C55F76-51A1-44A3-9AC5-545485B97E3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3624249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8EC842-1C9E-4723-843D-7D7117B82E3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0710079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9FA71E-F417-4A91-95AC-4E034538197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113503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F5B2AE3-834B-49C2-8E3D-4E289A3C177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850152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97C96C-1FDB-4F21-8CBA-CBC1A63955D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1205088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B8398D-E7ED-4BFE-94CA-A905949FC4D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1190340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DA0341-06EC-4A05-A487-510A380E97F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5288619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5CD44BA-2C60-4513-BBCC-154E4592C80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908249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B05F94-29A9-4175-898E-5A9520601D2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6647443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F10A494-05DB-427D-8191-76F5A2CBD52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047694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2A2F4F-87C0-4E25-94F9-6FE6D14A89F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9645149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6F576E-7B88-4C41-9C26-E111B50045C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9330748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6B3A37-4393-4589-88B8-A56F1F82C5A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4774065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EF1375-EA27-4C86-83D3-B9CEE897843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0097565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B240AC-EF17-49AD-BA0F-2746339D81E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0954692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B5FC33-4157-48E7-B1FB-4223BC1D835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9004393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29C8DD-CA3C-428F-853B-3AEB2BF3C12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9884905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B1D38-1A31-416A-BA6D-4693AE305DB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7863848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85EDF7-6054-47A0-BEBA-C089F00627C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4185940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140E70-AB56-42A6-8B87-90E9E615DCB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31263455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5D76EB-32A4-4FD9-AEE7-5F2609AE274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7983919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96C3AD4-3AD3-4711-B454-0AE1D492C12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195831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D68EE5-B743-45F5-AFF7-24020B890E2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35392498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091C5A-70B4-4F48-9324-14EC1EABC9B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86943805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2880380-AFC4-43CF-A8FF-4517450C35B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57215322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3254F6-FBA5-414A-9A90-1590800E134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10985025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DD6BF82-AED5-4F1A-9ED6-1ADB546F5F2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2351886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814333-E32B-431E-B6A0-813B6D8C545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1046086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EEA558-2103-41CE-A452-D2464E2B2C9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125092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34E08A-8E39-46A9-8D59-72BED4EEAE6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6445242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5572DE-4AF7-4F68-BE83-1DAD9F51B8C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7131446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7C2CC9-956E-47E3-8747-ECBA172F0EC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1142463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AD7013-E9FD-457A-BD62-E1BA1B68B9C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092424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B3730CC-126F-4128-AC3E-3DE4926D2F1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5694814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EBCF6CC-8333-4784-B90A-3FF239623CC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63597540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24A2EB-4D9D-49D9-8BB4-B92440BEB2F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788687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B36A06-8EA6-4483-A352-F793A8E09D0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645294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2CF0B6-3772-44CA-BCC3-3D96DB1B99B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442660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049C76-1BE3-4E54-BC91-C79CCF2C21E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8824957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C0D8883-2F91-42B2-BD0B-6805A97142C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7344137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BF5733-C480-4742-8C1F-37B560B9BAC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011317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35E228-B6AC-46CC-B48F-F7EF65567E4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9102167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80012-B3A1-4DD7-A122-BCDBE15D38B4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8-</a:t>
            </a:r>
            <a:fld id="{E8363DB0-2FEE-4F56-B440-77E22E6D41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957147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1C4923-B313-4250-965C-C2DBA95C2AD5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8-</a:t>
            </a:r>
            <a:fld id="{29B15F56-4DD4-4FA7-9666-133A8CE99A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30074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76989-4408-4625-87A2-274FFF7B98ED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8-</a:t>
            </a:r>
            <a:fld id="{B140EA38-F11C-482D-95B1-26B70E0781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54167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>
          <a:xfrm>
            <a:off x="4876800" y="6324600"/>
            <a:ext cx="914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5B2DF-3790-4CCE-A19C-E55C50C20289}" type="datetime1">
              <a:rPr lang="en-US"/>
              <a:pPr>
                <a:defRPr/>
              </a:pPr>
              <a:t>2/3/2016</a:t>
            </a:fld>
            <a:endParaRPr lang="en-US" dirty="0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8-</a:t>
            </a:r>
            <a:fld id="{E9B88234-6337-4D6B-A421-A1DF8ABC55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2"/>
          </p:nvPr>
        </p:nvSpPr>
        <p:spPr>
          <a:xfrm>
            <a:off x="457200" y="6340475"/>
            <a:ext cx="4343400" cy="3651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3407527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69DAE-43B6-4C2B-B738-9D2B2FD2B031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8-</a:t>
            </a:r>
            <a:fld id="{5F454C70-727B-4E56-A85D-11DB72E156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68524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29D840-50A4-4EBE-846C-4F03FFEB21B1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8-</a:t>
            </a:r>
            <a:fld id="{EE92C27C-8113-4A0C-B929-2B028995F3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31847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F6C31-8189-46E8-B480-E0AC94653800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8-</a:t>
            </a:r>
            <a:fld id="{300C1FA7-6454-459C-B6FA-84B7C8F256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634691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06B59-6497-4AC9-8100-637FAE9FF9DF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8-</a:t>
            </a:r>
            <a:fld id="{EB5FBF7C-CAC3-4A4B-AC08-E35C9EDAD5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3226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7149C-76EA-4193-A2CE-726C63B5F91C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8-</a:t>
            </a:r>
            <a:fld id="{D6A68D4A-4BA5-430F-B170-322DA10A36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59665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6B847-B686-4D61-99C9-0D999778DBBB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8-</a:t>
            </a:r>
            <a:fld id="{76B254B1-8E3F-4D4C-9D14-A93800854D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3964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D45DF-8906-4C51-B9E7-8C62145BED61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8-</a:t>
            </a:r>
            <a:fld id="{7B678077-64DF-4488-9F0A-E1DB55E47D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7924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48200" y="6340475"/>
            <a:ext cx="91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742919F-130D-465D-B000-A5E3A3348541}" type="datetime1">
              <a:rPr lang="en-US"/>
              <a:pPr>
                <a:defRPr/>
              </a:pPr>
              <a:t>2/3/2016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1-</a:t>
            </a:r>
            <a:fld id="{FAE71D7C-1998-4CD0-9FEE-B08C751A89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2"/>
          <p:cNvPicPr>
            <a:picLocks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5638800" y="457200"/>
            <a:ext cx="3276600" cy="1470025"/>
          </a:xfrm>
        </p:spPr>
        <p:txBody>
          <a:bodyPr/>
          <a:lstStyle/>
          <a:p>
            <a:pPr eaLnBrk="1" hangingPunct="1"/>
            <a:r>
              <a:rPr lang="en-US" smtClean="0"/>
              <a:t>Chapter 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38800" y="1905000"/>
            <a:ext cx="3352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Polymorphism and Abstract Classes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829300" y="4989165"/>
            <a:ext cx="2971800" cy="138499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alpha val="42000"/>
                  </a:schemeClr>
                </a:solidFill>
              </a:rPr>
              <a:t>Slides prepared by Rose Williams, </a:t>
            </a:r>
            <a:r>
              <a:rPr lang="en-US" sz="1400" i="1" dirty="0">
                <a:solidFill>
                  <a:schemeClr val="tx1">
                    <a:alpha val="42000"/>
                  </a:schemeClr>
                </a:solidFill>
              </a:rPr>
              <a:t>Binghamton University</a:t>
            </a:r>
            <a:r>
              <a:rPr lang="en-US" sz="1400" dirty="0">
                <a:solidFill>
                  <a:schemeClr val="tx1">
                    <a:alpha val="42000"/>
                  </a:schemeClr>
                </a:solidFill>
              </a:rPr>
              <a:t> </a:t>
            </a:r>
            <a:endParaRPr lang="en-US" sz="1400" dirty="0" smtClean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chemeClr val="tx1">
                    <a:alpha val="42000"/>
                  </a:schemeClr>
                </a:solidFill>
              </a:rPr>
              <a:t>Kenrick Mock, </a:t>
            </a:r>
            <a:r>
              <a:rPr lang="en-US" sz="1400" i="1" dirty="0" smtClean="0">
                <a:solidFill>
                  <a:schemeClr val="tx1">
                    <a:alpha val="42000"/>
                  </a:schemeClr>
                </a:solidFill>
              </a:rPr>
              <a:t>University of Alaska Anchorage</a:t>
            </a:r>
            <a:r>
              <a:rPr lang="en-US" sz="1400" dirty="0" smtClean="0">
                <a:solidFill>
                  <a:schemeClr val="tx1">
                    <a:alpha val="42000"/>
                  </a:schemeClr>
                </a:solidFill>
              </a:rPr>
              <a:t> </a:t>
            </a: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670624" y="6257836"/>
            <a:ext cx="21336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latin typeface="Calibri" pitchFamily="34" charset="0"/>
              </a:rPr>
              <a:t>Copyright </a:t>
            </a:r>
            <a:r>
              <a:rPr lang="en-US" sz="1100" dirty="0" smtClean="0">
                <a:latin typeface="Calibri" pitchFamily="34" charset="0"/>
              </a:rPr>
              <a:t>© 2017 </a:t>
            </a:r>
            <a:r>
              <a:rPr lang="en-US" sz="1100" dirty="0" smtClean="0">
                <a:latin typeface="Calibri" pitchFamily="34" charset="0"/>
              </a:rPr>
              <a:t>Pearson Ltd. </a:t>
            </a:r>
            <a:br>
              <a:rPr lang="en-US" sz="1100" dirty="0" smtClean="0">
                <a:latin typeface="Calibri" pitchFamily="34" charset="0"/>
              </a:rPr>
            </a:br>
            <a:r>
              <a:rPr lang="en-US" sz="1100" dirty="0" smtClean="0">
                <a:latin typeface="Calibri" pitchFamily="34" charset="0"/>
              </a:rPr>
              <a:t>All rights reserved.</a:t>
            </a:r>
            <a:endParaRPr lang="en-CA" sz="1100" dirty="0">
              <a:latin typeface="Calibri" pitchFamily="34" charset="0"/>
            </a:endParaRPr>
          </a:p>
        </p:txBody>
      </p:sp>
      <p:pic>
        <p:nvPicPr>
          <p:cNvPr id="8" name="Picture 2" descr="http://www-fp.pearsonhighered.com/assets/hip/images/bigcovers/0134041674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1" y="0"/>
            <a:ext cx="55456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</a:t>
            </a:r>
            <a:r>
              <a:rPr lang="en-US" sz="3200" b="1" smtClean="0">
                <a:latin typeface="Courier New" pitchFamily="49" charset="0"/>
              </a:rPr>
              <a:t>Sale</a:t>
            </a:r>
            <a:r>
              <a:rPr lang="en-US" sz="3200" smtClean="0"/>
              <a:t> and </a:t>
            </a:r>
            <a:r>
              <a:rPr lang="en-US" sz="3200" b="1" smtClean="0">
                <a:latin typeface="Courier New" pitchFamily="49" charset="0"/>
              </a:rPr>
              <a:t>DiscountSale</a:t>
            </a:r>
            <a:r>
              <a:rPr lang="en-US" sz="3200" smtClean="0"/>
              <a:t> Classes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Sale</a:t>
            </a:r>
            <a:r>
              <a:rPr lang="en-US" sz="2800" smtClean="0"/>
              <a:t>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bill()</a:t>
            </a:r>
            <a:r>
              <a:rPr lang="en-US" sz="2800" smtClean="0"/>
              <a:t> method: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800" smtClean="0"/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smtClean="0">
                <a:latin typeface="Courier New" pitchFamily="49" charset="0"/>
              </a:rPr>
              <a:t>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double bill( )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{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return price;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}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DiscountSale</a:t>
            </a:r>
            <a:r>
              <a:rPr lang="en-US" sz="2800" smtClean="0"/>
              <a:t>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bill()</a:t>
            </a:r>
            <a:r>
              <a:rPr lang="en-US" sz="2800" smtClean="0"/>
              <a:t> method: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900" smtClean="0"/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smtClean="0">
                <a:solidFill>
                  <a:srgbClr val="034CA1"/>
                </a:solidFill>
                <a:latin typeface="Courier New" pitchFamily="49" charset="0"/>
              </a:rPr>
              <a:t>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double bill( )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{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double fraction = discount/100;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return (1 - fraction) * getPrice( );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}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907BE777-F389-44D9-A313-3BBB1CD5C9F3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957263" y="5470525"/>
            <a:ext cx="7461250" cy="536575"/>
          </a:xfrm>
          <a:prstGeom prst="rect">
            <a:avLst/>
          </a:prstGeom>
          <a:solidFill>
            <a:schemeClr val="bg2">
              <a:alpha val="25098"/>
            </a:schemeClr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3555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2560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Given the following in a program: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smtClean="0">
                <a:latin typeface="Courier New" pitchFamily="49" charset="0"/>
              </a:rPr>
              <a:t>  </a:t>
            </a:r>
            <a:r>
              <a:rPr lang="en-US" sz="2000" smtClean="0">
                <a:solidFill>
                  <a:srgbClr val="034CA1"/>
                </a:solidFill>
                <a:latin typeface="Courier New" pitchFamily="49" charset="0"/>
              </a:rPr>
              <a:t>. . 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Sale simple = new sale("floor mat", 10.00);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DiscountSale discount = new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       DiscountSale("floor mat", 11.00, 10);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. . 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if (discount.lessThan(simple))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System.out.println("$" + discount.bill() +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            " &lt; " + "$" + simple.bill() +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            " because late-binding works!");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. . .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Output would be: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sz="1400" smtClean="0"/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$9.90 &lt; $10 because late-binding works!</a:t>
            </a:r>
            <a:endParaRPr lang="en-US" sz="2000" smtClean="0">
              <a:solidFill>
                <a:srgbClr val="034CA1"/>
              </a:solidFill>
              <a:latin typeface="Courier New" pitchFamily="49" charset="0"/>
            </a:endParaRPr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</a:t>
            </a:r>
            <a:r>
              <a:rPr lang="en-US" sz="3200" b="1" smtClean="0">
                <a:latin typeface="Courier New" pitchFamily="49" charset="0"/>
              </a:rPr>
              <a:t>Sale</a:t>
            </a:r>
            <a:r>
              <a:rPr lang="en-US" sz="3200" smtClean="0"/>
              <a:t> and </a:t>
            </a:r>
            <a:r>
              <a:rPr lang="en-US" sz="3200" b="1" smtClean="0">
                <a:latin typeface="Courier New" pitchFamily="49" charset="0"/>
              </a:rPr>
              <a:t>DiscountSale</a:t>
            </a:r>
            <a:r>
              <a:rPr lang="en-US" sz="3200" smtClean="0"/>
              <a:t> Classes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39579BD7-07E2-43B4-A2B0-035C26304E67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</a:t>
            </a:r>
            <a:r>
              <a:rPr lang="en-US" sz="3200" b="1" smtClean="0">
                <a:latin typeface="Courier New" pitchFamily="49" charset="0"/>
              </a:rPr>
              <a:t>Sale</a:t>
            </a:r>
            <a:r>
              <a:rPr lang="en-US" sz="3200" smtClean="0"/>
              <a:t> and </a:t>
            </a:r>
            <a:r>
              <a:rPr lang="en-US" sz="3200" b="1" smtClean="0">
                <a:latin typeface="Courier New" pitchFamily="49" charset="0"/>
              </a:rPr>
              <a:t>DiscountSale</a:t>
            </a:r>
            <a:r>
              <a:rPr lang="en-US" sz="3200" smtClean="0"/>
              <a:t> Classes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In the previous example,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boolean</a:t>
            </a:r>
            <a:r>
              <a:rPr lang="en-US" sz="2400" smtClean="0"/>
              <a:t> expression in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if</a:t>
            </a:r>
            <a:r>
              <a:rPr lang="en-US" sz="2400" smtClean="0"/>
              <a:t> statement returns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true</a:t>
            </a:r>
            <a:endParaRPr lang="en-US" sz="2400" smtClean="0">
              <a:solidFill>
                <a:srgbClr val="034CA1"/>
              </a:solidFill>
              <a:latin typeface="Courier New" pitchFamily="49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As the output indicates, when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lessThan</a:t>
            </a:r>
            <a:r>
              <a:rPr lang="en-US" sz="2400" smtClean="0"/>
              <a:t> method in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Sale</a:t>
            </a:r>
            <a:r>
              <a:rPr lang="en-US" sz="2400" smtClean="0"/>
              <a:t> class is executed, it knows which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bill()</a:t>
            </a:r>
            <a:r>
              <a:rPr lang="en-US" sz="2400" smtClean="0"/>
              <a:t> method to invoke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DiscountSale</a:t>
            </a:r>
            <a:r>
              <a:rPr lang="en-US" sz="2000" smtClean="0"/>
              <a:t> class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bill()</a:t>
            </a:r>
            <a:r>
              <a:rPr lang="en-US" sz="2000" smtClean="0"/>
              <a:t> method for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discount</a:t>
            </a:r>
            <a:r>
              <a:rPr lang="en-US" sz="2000" smtClean="0"/>
              <a:t>, and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Sale</a:t>
            </a:r>
            <a:r>
              <a:rPr lang="en-US" sz="2000" smtClean="0"/>
              <a:t> class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bill()</a:t>
            </a:r>
            <a:r>
              <a:rPr lang="en-US" sz="2000" smtClean="0"/>
              <a:t> method for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simple</a:t>
            </a:r>
            <a:endParaRPr lang="en-US" sz="2000" smtClean="0">
              <a:solidFill>
                <a:srgbClr val="034CA1"/>
              </a:solidFill>
              <a:latin typeface="Courier New" pitchFamily="49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Note that when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Sale</a:t>
            </a:r>
            <a:r>
              <a:rPr lang="en-US" sz="2400" smtClean="0"/>
              <a:t> class was created and compiled,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DiscountSale</a:t>
            </a:r>
            <a:r>
              <a:rPr lang="en-US" sz="2400" smtClean="0"/>
              <a:t> class and its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bill()</a:t>
            </a:r>
            <a:r>
              <a:rPr lang="en-US" sz="2400" smtClean="0"/>
              <a:t> method did not yet exist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These results are made possible by late-binding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A4274186-747B-4780-A78D-B9BBF8979FFA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No Late Binding for Static Methods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When the decision of which definition of a method to use is made at compile time, that is called </a:t>
            </a:r>
            <a:r>
              <a:rPr lang="en-US" sz="2800" i="1" smtClean="0"/>
              <a:t>static binding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This decision is made based on the </a:t>
            </a:r>
            <a:r>
              <a:rPr lang="en-US" sz="2400" i="1" smtClean="0"/>
              <a:t>type of the variable naming the object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Java uses static, not late, binding with private,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final</a:t>
            </a:r>
            <a:r>
              <a:rPr lang="en-US" sz="2800" smtClean="0"/>
              <a:t>, and static methods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In the case of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private</a:t>
            </a:r>
            <a:r>
              <a:rPr lang="en-US" sz="2400" smtClean="0"/>
              <a:t>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final</a:t>
            </a:r>
            <a:r>
              <a:rPr lang="en-US" sz="2400" smtClean="0"/>
              <a:t> methods, late binding would serve no purpose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However, in the case of a static method invoked using a calling object, it does make a difference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4ED764AB-A441-4225-B1B6-16AAF99F57DE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No Late Binding for Static Methods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30053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Sale</a:t>
            </a:r>
            <a:r>
              <a:rPr lang="en-US" sz="2400" smtClean="0"/>
              <a:t>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announcement()</a:t>
            </a:r>
            <a:r>
              <a:rPr lang="en-US" sz="2400" smtClean="0"/>
              <a:t> method: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800" smtClean="0"/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static void announcement( )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System.out.println("Sale class");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}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DiscountSale</a:t>
            </a:r>
            <a:r>
              <a:rPr lang="en-US" sz="2400" smtClean="0"/>
              <a:t>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announcement()</a:t>
            </a:r>
            <a:r>
              <a:rPr lang="en-US" sz="2400" smtClean="0"/>
              <a:t> method: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static void announcement( )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System.out.println("DiscountSale class");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}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254F4D13-7AB4-4B28-BC9A-17EAEB11845B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No Late Binding for Static Methods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270375"/>
          </a:xfrm>
        </p:spPr>
        <p:txBody>
          <a:bodyPr/>
          <a:lstStyle/>
          <a:p>
            <a:pPr eaLnBrk="1" hangingPunct="1"/>
            <a:r>
              <a:rPr lang="en-US" sz="2800" smtClean="0"/>
              <a:t>In the previous example, the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simple</a:t>
            </a:r>
            <a:r>
              <a:rPr lang="en-US" sz="2800" smtClean="0"/>
              <a:t> (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Sale</a:t>
            </a:r>
            <a:r>
              <a:rPr lang="en-US" sz="2800" smtClean="0"/>
              <a:t> class) and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discount</a:t>
            </a:r>
            <a:r>
              <a:rPr lang="en-US" sz="2800" smtClean="0"/>
              <a:t> (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DiscountClass</a:t>
            </a:r>
            <a:r>
              <a:rPr lang="en-US" sz="2800" smtClean="0"/>
              <a:t>) objects were created</a:t>
            </a:r>
          </a:p>
          <a:p>
            <a:pPr eaLnBrk="1" hangingPunct="1"/>
            <a:r>
              <a:rPr lang="en-US" sz="2800" smtClean="0"/>
              <a:t>Given the following assignment:</a:t>
            </a: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simple = discount;</a:t>
            </a:r>
            <a:endParaRPr lang="en-US" sz="200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/>
            <a:r>
              <a:rPr lang="en-US" sz="2400" smtClean="0"/>
              <a:t>Now the two variables point to the same object</a:t>
            </a:r>
          </a:p>
          <a:p>
            <a:pPr lvl="1" eaLnBrk="1" hangingPunct="1"/>
            <a:r>
              <a:rPr lang="en-US" sz="2400" smtClean="0"/>
              <a:t>In particular,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Sale</a:t>
            </a:r>
            <a:r>
              <a:rPr lang="en-US" sz="2400" smtClean="0"/>
              <a:t> class variable names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DiscountClass</a:t>
            </a:r>
            <a:r>
              <a:rPr lang="en-US" sz="2400" smtClean="0"/>
              <a:t> object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3B088B3D-F8E1-4632-B32E-FE394F643288}" type="slidenum">
              <a:rPr lang="en-US"/>
              <a:pPr>
                <a:defRPr/>
              </a:pPr>
              <a:t>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4"/>
          <p:cNvSpPr>
            <a:spLocks noChangeArrowheads="1"/>
          </p:cNvSpPr>
          <p:nvPr/>
        </p:nvSpPr>
        <p:spPr bwMode="auto">
          <a:xfrm>
            <a:off x="942975" y="2873375"/>
            <a:ext cx="7504113" cy="508000"/>
          </a:xfrm>
          <a:prstGeom prst="rect">
            <a:avLst/>
          </a:prstGeom>
          <a:solidFill>
            <a:schemeClr val="bg2">
              <a:alpha val="25098"/>
            </a:schemeClr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2703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Given the invocation: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simple.announcement();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 output is: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700" smtClean="0"/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Sale class</a:t>
            </a:r>
            <a:endParaRPr lang="en-US" sz="2000" smtClean="0">
              <a:solidFill>
                <a:srgbClr val="034CA1"/>
              </a:solidFill>
              <a:latin typeface="Courier New" pitchFamily="49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Note that here,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announcement</a:t>
            </a:r>
            <a:r>
              <a:rPr lang="en-US" sz="2800" smtClean="0"/>
              <a:t> is a static method invoked by a calling object (instead of its class name)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Therefore the type of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simple</a:t>
            </a:r>
            <a:r>
              <a:rPr lang="en-US" sz="2400" smtClean="0"/>
              <a:t> is determined by its variable name, not the object that it references</a:t>
            </a:r>
            <a:endParaRPr lang="en-US" sz="2400" smtClean="0">
              <a:solidFill>
                <a:srgbClr val="034CA1"/>
              </a:solidFill>
              <a:latin typeface="Courier New" pitchFamily="49" charset="0"/>
            </a:endParaRPr>
          </a:p>
        </p:txBody>
      </p:sp>
      <p:sp>
        <p:nvSpPr>
          <p:cNvPr id="2867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No Late Binding for Static Methods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A617B628-AC7B-4D16-844B-704C51607E7F}" type="slidenum">
              <a:rPr lang="en-US"/>
              <a:pPr>
                <a:defRPr/>
              </a:pPr>
              <a:t>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No Late Binding for Static Methods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There are other cases where a static method has a calling object in a more inconspicuous way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For example, a static method can be invoked within the definition of a nonstatic method, but without any explicit class name or calling object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In this case, the calling object is the implicit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this</a:t>
            </a:r>
            <a:endParaRPr lang="en-US" sz="2800" smtClean="0">
              <a:solidFill>
                <a:srgbClr val="034CA1"/>
              </a:solidFill>
              <a:latin typeface="Courier New" pitchFamily="49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7C021AD9-3CF9-44A3-9CF7-9F234AEE05D8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final</a:t>
            </a:r>
            <a:r>
              <a:rPr lang="en-US" smtClean="0"/>
              <a:t> Modifier</a:t>
            </a:r>
            <a:endParaRPr lang="en-US" smtClean="0">
              <a:latin typeface="Courier New" pitchFamily="49" charset="0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A </a:t>
            </a:r>
            <a:r>
              <a:rPr lang="en-US" sz="2800" i="1" smtClean="0"/>
              <a:t>method</a:t>
            </a:r>
            <a:r>
              <a:rPr lang="en-US" sz="2800" smtClean="0"/>
              <a:t> marked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final</a:t>
            </a:r>
            <a:r>
              <a:rPr lang="en-US" sz="2800" smtClean="0"/>
              <a:t> indicates that it cannot be overridden with a new definition in a derived class</a:t>
            </a:r>
            <a:endParaRPr lang="en-US" sz="280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If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final</a:t>
            </a:r>
            <a:r>
              <a:rPr lang="en-US" sz="2400" smtClean="0"/>
              <a:t>, the compiler can use early binding with the method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900" smtClean="0"/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final void someMethod() { . . . }</a:t>
            </a:r>
            <a:endParaRPr lang="en-US" sz="200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sz="800" smtClean="0"/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A </a:t>
            </a:r>
            <a:r>
              <a:rPr lang="en-US" sz="2800" i="1" smtClean="0"/>
              <a:t>class</a:t>
            </a:r>
            <a:r>
              <a:rPr lang="en-US" sz="2800" smtClean="0"/>
              <a:t> marked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final</a:t>
            </a:r>
            <a:r>
              <a:rPr lang="en-US" sz="2800" smtClean="0"/>
              <a:t> indicates that it  cannot be used as a base class from which to derive any other classes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AFFC8519-B5DD-406E-8725-2AF049F88D83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4"/>
          <p:cNvSpPr>
            <a:spLocks noChangeArrowheads="1"/>
          </p:cNvSpPr>
          <p:nvPr/>
        </p:nvSpPr>
        <p:spPr bwMode="auto">
          <a:xfrm>
            <a:off x="1752600" y="4391025"/>
            <a:ext cx="5867400" cy="533400"/>
          </a:xfrm>
          <a:prstGeom prst="rect">
            <a:avLst/>
          </a:prstGeom>
          <a:solidFill>
            <a:schemeClr val="bg2">
              <a:alpha val="25098"/>
            </a:schemeClr>
          </a:solidFill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Calibri" pitchFamily="34" charset="0"/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If an appropriate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toString</a:t>
            </a:r>
            <a:r>
              <a:rPr lang="en-US" sz="2400" smtClean="0"/>
              <a:t> method is defined for a class, then an object of that class can be output using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System.out.println</a:t>
            </a:r>
          </a:p>
          <a:p>
            <a:pPr eaLnBrk="1" hangingPunct="1">
              <a:buFontTx/>
              <a:buNone/>
            </a:pPr>
            <a:endParaRPr lang="en-US" sz="800" b="1" smtClean="0">
              <a:solidFill>
                <a:srgbClr val="034CA1"/>
              </a:solidFill>
              <a:latin typeface="Courier New" pitchFamily="49" charset="0"/>
            </a:endParaRP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Sale aSale = new Sale("tire gauge", 9.95);</a:t>
            </a: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System.out.println(aSale);</a:t>
            </a:r>
          </a:p>
          <a:p>
            <a:pPr lvl="2" eaLnBrk="1" hangingPunct="1">
              <a:buFontTx/>
              <a:buNone/>
            </a:pPr>
            <a:endParaRPr lang="en-US" sz="80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/>
            <a:r>
              <a:rPr lang="en-US" sz="2000" smtClean="0"/>
              <a:t>Output produced:</a:t>
            </a:r>
            <a:r>
              <a:rPr lang="en-US" sz="2400" smtClean="0"/>
              <a:t> </a:t>
            </a:r>
          </a:p>
          <a:p>
            <a:pPr lvl="1" eaLnBrk="1" hangingPunct="1">
              <a:buFontTx/>
              <a:buNone/>
            </a:pPr>
            <a:endParaRPr lang="en-US" sz="600" smtClean="0"/>
          </a:p>
          <a:p>
            <a:pPr lvl="2" eaLnBrk="1" hangingPunct="1">
              <a:buFontTx/>
              <a:buNone/>
            </a:pPr>
            <a:r>
              <a:rPr lang="en-US" sz="2000" smtClean="0"/>
              <a:t>tire gauge Price and total cost = $9.95</a:t>
            </a:r>
          </a:p>
          <a:p>
            <a:pPr lvl="2" eaLnBrk="1" hangingPunct="1">
              <a:buFontTx/>
              <a:buNone/>
            </a:pPr>
            <a:endParaRPr lang="en-US" sz="800" smtClean="0"/>
          </a:p>
          <a:p>
            <a:pPr eaLnBrk="1" hangingPunct="1"/>
            <a:r>
              <a:rPr lang="en-US" sz="2400" smtClean="0"/>
              <a:t>This works because of late binding</a:t>
            </a:r>
          </a:p>
        </p:txBody>
      </p:sp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Late Binding with </a:t>
            </a:r>
            <a:r>
              <a:rPr lang="en-US" b="1" smtClean="0">
                <a:latin typeface="Courier New" pitchFamily="49" charset="0"/>
              </a:rPr>
              <a:t>toString</a:t>
            </a:r>
            <a:endParaRPr lang="en-US" smtClean="0">
              <a:latin typeface="Courier New" pitchFamily="49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3E4A55AF-02DB-435C-B2D4-EA78D1453A24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Introduction to Polymorphism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There are three main programming mechanisms that constitute object-oriented programming (OOP)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Encapsulation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Inheritance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Polymorphism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Polymorphism is the ability to associate many meanings to one method name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It does this through a special mechanism known as </a:t>
            </a:r>
            <a:r>
              <a:rPr lang="en-US" sz="2400" i="1" smtClean="0"/>
              <a:t>late binding</a:t>
            </a:r>
            <a:r>
              <a:rPr lang="en-US" sz="2400" smtClean="0"/>
              <a:t> or </a:t>
            </a:r>
            <a:r>
              <a:rPr lang="en-US" sz="2400" i="1" smtClean="0"/>
              <a:t>dynamic binding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BDF7031F-1043-4388-90F2-6A7CE03EC105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Late Binding with </a:t>
            </a:r>
            <a:r>
              <a:rPr lang="en-US" b="1" smtClean="0">
                <a:latin typeface="Courier New" pitchFamily="49" charset="0"/>
              </a:rPr>
              <a:t>toString</a:t>
            </a:r>
            <a:endParaRPr lang="en-US" smtClean="0">
              <a:latin typeface="Courier New" pitchFamily="49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4164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One definition of the method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println</a:t>
            </a:r>
            <a:r>
              <a:rPr lang="en-US" sz="2400" smtClean="0"/>
              <a:t> takes a single argument of type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400" b="1" smtClean="0"/>
              <a:t>:</a:t>
            </a:r>
            <a:endParaRPr lang="en-US" sz="24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800" smtClean="0"/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void println(Object theObject)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System.out.println(theObject.toString());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}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In turn, It invokes the version of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println</a:t>
            </a:r>
            <a:r>
              <a:rPr lang="en-US" sz="2000" smtClean="0"/>
              <a:t> that takes a</a:t>
            </a:r>
            <a:r>
              <a:rPr lang="en-US" sz="2000" smtClean="0">
                <a:solidFill>
                  <a:srgbClr val="034CA1"/>
                </a:solidFill>
              </a:rPr>
              <a:t>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String</a:t>
            </a:r>
            <a:r>
              <a:rPr lang="en-US" sz="2000" smtClean="0"/>
              <a:t> argument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Note that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println</a:t>
            </a:r>
            <a:r>
              <a:rPr lang="en-US" sz="2400" smtClean="0"/>
              <a:t> method was defined before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Sale</a:t>
            </a:r>
            <a:r>
              <a:rPr lang="en-US" sz="2400" smtClean="0"/>
              <a:t> class existed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Yet, because of late binding,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toString</a:t>
            </a:r>
            <a:r>
              <a:rPr lang="en-US" sz="2400" smtClean="0"/>
              <a:t> method from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Sale</a:t>
            </a:r>
            <a:r>
              <a:rPr lang="en-US" sz="2400" smtClean="0"/>
              <a:t> class is used, not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toString</a:t>
            </a:r>
            <a:r>
              <a:rPr lang="en-US" sz="2400" smtClean="0"/>
              <a:t> from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400" smtClean="0"/>
              <a:t> class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AE987077-5C7A-4311-AC1D-36F3BFAFF778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An Object knows the Definitions of its Methods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The type of a class variable determines which method names can be used with the variable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However, the object named by the variable determines which definition with the same method name is used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A special case of this rule is as follows: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type of a class parameter determines which method names can be used with the parameter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argument determines which definition of the method name is used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696B63B0-4C21-46AB-A49E-E0BFF1FD66C6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Upcasting and Downcasting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198938"/>
          </a:xfrm>
        </p:spPr>
        <p:txBody>
          <a:bodyPr/>
          <a:lstStyle/>
          <a:p>
            <a:pPr eaLnBrk="1" hangingPunct="1"/>
            <a:r>
              <a:rPr lang="en-US" sz="2400" i="1" smtClean="0"/>
              <a:t>Upcasting</a:t>
            </a:r>
            <a:r>
              <a:rPr lang="en-US" sz="2400" smtClean="0"/>
              <a:t> is when an object of a derived class is assigned to a variable of a base class (or any ancestor class)</a:t>
            </a:r>
          </a:p>
          <a:p>
            <a:pPr eaLnBrk="1" hangingPunct="1">
              <a:buFontTx/>
              <a:buNone/>
            </a:pPr>
            <a:endParaRPr lang="en-US" sz="500" smtClean="0"/>
          </a:p>
          <a:p>
            <a:pPr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Sale saleVariable; //Base class</a:t>
            </a:r>
          </a:p>
          <a:p>
            <a:pPr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DiscountSale discountVariable = new </a:t>
            </a:r>
          </a:p>
          <a:p>
            <a:pPr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DiscountSale("paint", 15,10); //Derived class</a:t>
            </a:r>
          </a:p>
          <a:p>
            <a:pPr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saleVariable = discountVariable; //Upcasting</a:t>
            </a:r>
          </a:p>
          <a:p>
            <a:pPr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System.out.println(saleVariable.toString());</a:t>
            </a:r>
          </a:p>
          <a:p>
            <a:pPr eaLnBrk="1" hangingPunct="1">
              <a:buFontTx/>
              <a:buNone/>
            </a:pPr>
            <a:endParaRPr lang="en-US" sz="500" smtClean="0">
              <a:solidFill>
                <a:srgbClr val="034CA1"/>
              </a:solidFill>
              <a:latin typeface="Courier New" pitchFamily="49" charset="0"/>
            </a:endParaRPr>
          </a:p>
          <a:p>
            <a:pPr eaLnBrk="1" hangingPunct="1"/>
            <a:r>
              <a:rPr lang="en-US" sz="2400" smtClean="0"/>
              <a:t>Because of late binding,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toString</a:t>
            </a:r>
            <a:r>
              <a:rPr lang="en-US" sz="2400" smtClean="0"/>
              <a:t> above uses the definition given in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DiscountSale</a:t>
            </a:r>
            <a:r>
              <a:rPr lang="en-US" sz="2400" smtClean="0"/>
              <a:t> class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C39AC064-1C89-4E4D-922C-FA2AEF04F6D7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Upcasting and Downcasting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i="1" smtClean="0"/>
              <a:t>Downcasting</a:t>
            </a:r>
            <a:r>
              <a:rPr lang="en-US" sz="2400" smtClean="0"/>
              <a:t> is when a type cast is performed from a base class to a derived class (or from any ancestor class to any descendent class)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Downcasting has to be done very carefully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In many cases it doesn't make sense, or is illegal: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FF0000"/>
                </a:solidFill>
                <a:latin typeface="Courier New" pitchFamily="49" charset="0"/>
              </a:rPr>
              <a:t>discountVariable =              //will produce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FF0000"/>
                </a:solidFill>
                <a:latin typeface="Courier New" pitchFamily="49" charset="0"/>
              </a:rPr>
              <a:t>  (DiscountSale)saleVariable;//run-time error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FF0000"/>
                </a:solidFill>
                <a:latin typeface="Courier New" pitchFamily="49" charset="0"/>
              </a:rPr>
              <a:t>discountVariable = saleVariable //will produce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FF0000"/>
                </a:solidFill>
                <a:latin typeface="Courier New" pitchFamily="49" charset="0"/>
              </a:rPr>
              <a:t>                                //compiler error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There are times, however, when downcasting is necessary, e.g., inside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equals</a:t>
            </a:r>
            <a:r>
              <a:rPr lang="en-US" sz="2000" smtClean="0"/>
              <a:t> method for a class: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Sale otherSale = (Sale)otherObject;//downcasting</a:t>
            </a:r>
            <a:endParaRPr lang="en-US" sz="2000" smtClean="0">
              <a:solidFill>
                <a:srgbClr val="034CA1"/>
              </a:solidFill>
              <a:latin typeface="Courier New" pitchFamily="49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419FAD39-E9FD-44EB-9F4C-1F48E4B5FB9C}" type="slidenum">
              <a:rPr lang="en-US"/>
              <a:pPr>
                <a:defRPr/>
              </a:pPr>
              <a:t>23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Pitfall:  Downcasting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It is the responsibility of the programmer to use downcasting only in situations where it makes sense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The compiler does not check to see if downcasting is a reasonable thing to do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Using downcasting in a situation that does not make sense usually results in a run-time error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31853E05-8A31-49F8-813F-A7A5CE441D11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Tip:  Checking to See if Downcasting is Legitimate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Downcasting to a specific type is only sensible if the object being cast is an instance of that type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This is exactly what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instanceof</a:t>
            </a:r>
            <a:r>
              <a:rPr lang="en-US" sz="2400" smtClean="0"/>
              <a:t> operator tests for: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instanceof </a:t>
            </a: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ClassName</a:t>
            </a:r>
            <a:endParaRPr lang="en-US" sz="2000" i="1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It will return true if </a:t>
            </a:r>
            <a:r>
              <a:rPr lang="en-US" sz="2400" b="1" i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400" smtClean="0"/>
              <a:t> is of type </a:t>
            </a:r>
            <a:r>
              <a:rPr lang="en-US" sz="2400" b="1" i="1" smtClean="0">
                <a:solidFill>
                  <a:srgbClr val="034CA1"/>
                </a:solidFill>
                <a:latin typeface="Courier New" pitchFamily="49" charset="0"/>
              </a:rPr>
              <a:t>ClassName</a:t>
            </a:r>
            <a:endParaRPr lang="en-US" sz="2400" i="1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In particular, it will return true if </a:t>
            </a:r>
            <a:r>
              <a:rPr lang="en-US" sz="2400" b="1" i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400" smtClean="0"/>
              <a:t> is an instance of any descendent class of </a:t>
            </a:r>
            <a:r>
              <a:rPr lang="en-US" sz="2400" b="1" i="1" smtClean="0">
                <a:solidFill>
                  <a:srgbClr val="034CA1"/>
                </a:solidFill>
                <a:latin typeface="Courier New" pitchFamily="49" charset="0"/>
              </a:rPr>
              <a:t>ClassName</a:t>
            </a:r>
            <a:endParaRPr lang="en-US" sz="2400" i="1" smtClean="0">
              <a:solidFill>
                <a:srgbClr val="034CA1"/>
              </a:solidFill>
              <a:latin typeface="Courier New" pitchFamily="49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92C7DB2B-DD38-45C4-8036-1CC322371330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First Look at the </a:t>
            </a:r>
            <a:r>
              <a:rPr lang="en-US" b="1" smtClean="0">
                <a:latin typeface="Courier New" pitchFamily="49" charset="0"/>
              </a:rPr>
              <a:t>clone</a:t>
            </a:r>
            <a:r>
              <a:rPr lang="en-US" smtClean="0"/>
              <a:t> Method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Every object inherits a method named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clone</a:t>
            </a:r>
            <a:r>
              <a:rPr lang="en-US" sz="2800" smtClean="0"/>
              <a:t> from the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endParaRPr lang="en-US" sz="280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/>
            <a:r>
              <a:rPr lang="en-US" sz="2400" smtClean="0"/>
              <a:t>The method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clone</a:t>
            </a:r>
            <a:r>
              <a:rPr lang="en-US" sz="2400" smtClean="0"/>
              <a:t> has no parameters</a:t>
            </a:r>
          </a:p>
          <a:p>
            <a:pPr lvl="1" eaLnBrk="1" hangingPunct="1"/>
            <a:r>
              <a:rPr lang="en-US" sz="2400" smtClean="0"/>
              <a:t>It is supposed to return a deep copy of the calling object</a:t>
            </a:r>
          </a:p>
          <a:p>
            <a:pPr eaLnBrk="1" hangingPunct="1"/>
            <a:r>
              <a:rPr lang="en-US" sz="2800" smtClean="0"/>
              <a:t>However, the inherited version of the method was not designed to be used as is</a:t>
            </a:r>
          </a:p>
          <a:p>
            <a:pPr lvl="1" eaLnBrk="1" hangingPunct="1"/>
            <a:r>
              <a:rPr lang="en-US" sz="2400" smtClean="0"/>
              <a:t>Instead, each class is expected to override it with a more appropriate version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A5E48E6A-7260-4324-B498-E70FFA90B449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First Look at the </a:t>
            </a:r>
            <a:r>
              <a:rPr lang="en-US" b="1" smtClean="0">
                <a:latin typeface="Courier New" pitchFamily="49" charset="0"/>
              </a:rPr>
              <a:t>clone</a:t>
            </a:r>
            <a:r>
              <a:rPr lang="en-US" smtClean="0"/>
              <a:t> Method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The heading for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clone</a:t>
            </a:r>
            <a:r>
              <a:rPr lang="en-US" sz="2400" smtClean="0"/>
              <a:t> method defined in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400" smtClean="0"/>
              <a:t> class is as follows: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protected Object clone()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The heading for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clone</a:t>
            </a:r>
            <a:r>
              <a:rPr lang="en-US" sz="2400" smtClean="0"/>
              <a:t> method that overrides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clone</a:t>
            </a:r>
            <a:r>
              <a:rPr lang="en-US" sz="2400" smtClean="0"/>
              <a:t> method in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400" smtClean="0"/>
              <a:t> class can differ somewhat from the heading above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A change to a more permissive access, such as from </a:t>
            </a:r>
            <a:r>
              <a:rPr lang="en-US" sz="2000" smtClean="0">
                <a:solidFill>
                  <a:srgbClr val="034CA1"/>
                </a:solidFill>
              </a:rPr>
              <a:t>protected</a:t>
            </a:r>
            <a:r>
              <a:rPr lang="en-US" sz="2000" smtClean="0"/>
              <a:t> to </a:t>
            </a:r>
            <a:r>
              <a:rPr lang="en-US" sz="2000" smtClean="0">
                <a:solidFill>
                  <a:srgbClr val="034CA1"/>
                </a:solidFill>
              </a:rPr>
              <a:t>public</a:t>
            </a:r>
            <a:r>
              <a:rPr lang="en-US" sz="2000" smtClean="0"/>
              <a:t>, is always allowed when overriding a method definition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Changing the return type from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000" smtClean="0"/>
              <a:t> to the type of the class being cloned is allowed because every class is a descendent class of the class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endParaRPr lang="en-US" sz="2000" smtClean="0"/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This is an example of a covariant return type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EB1B8C37-9DFF-460D-9FCA-6024B36C6367}" type="slidenum">
              <a:rPr lang="en-US"/>
              <a:pPr>
                <a:defRPr/>
              </a:pPr>
              <a:t>27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First Look at the </a:t>
            </a:r>
            <a:r>
              <a:rPr lang="en-US" b="1" smtClean="0">
                <a:latin typeface="Courier New" pitchFamily="49" charset="0"/>
              </a:rPr>
              <a:t>clone</a:t>
            </a:r>
            <a:r>
              <a:rPr lang="en-US" smtClean="0"/>
              <a:t> Method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4878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If a class has a copy constructor,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clone</a:t>
            </a:r>
            <a:r>
              <a:rPr lang="en-US" sz="2400" smtClean="0"/>
              <a:t> method for that class can use the </a:t>
            </a:r>
            <a:r>
              <a:rPr lang="en-US" sz="2400" i="1" smtClean="0"/>
              <a:t>copy constructor</a:t>
            </a:r>
            <a:r>
              <a:rPr lang="en-US" sz="2400" smtClean="0"/>
              <a:t> to create the copy returned by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clone</a:t>
            </a:r>
            <a:r>
              <a:rPr lang="en-US" sz="2400" smtClean="0"/>
              <a:t> method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sz="2000" smtClean="0"/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public Sale clone()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  return new Sale(this);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   </a:t>
            </a:r>
            <a:r>
              <a:rPr lang="en-US" sz="2000" smtClean="0"/>
              <a:t>and another example: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sz="2000" smtClean="0"/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public DiscountSale clone()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  return new DiscountSale(this);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}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DF652696-4DDB-4E8C-BD23-E1CADEC76264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Sometime the </a:t>
            </a:r>
            <a:r>
              <a:rPr lang="en-US" sz="3200" b="1" smtClean="0">
                <a:latin typeface="Courier New" pitchFamily="49" charset="0"/>
              </a:rPr>
              <a:t>clone</a:t>
            </a:r>
            <a:r>
              <a:rPr lang="en-US" sz="3200" smtClean="0"/>
              <a:t> Method Return Type is </a:t>
            </a:r>
            <a:r>
              <a:rPr lang="en-US" sz="3200" b="1" smtClean="0">
                <a:latin typeface="Courier New" pitchFamily="49" charset="0"/>
              </a:rPr>
              <a:t>Object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Prior to version 5.0, Java did not allow covariant return types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There were no changes whatsoever allowed in the return type of an overridden method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Therefore,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clone</a:t>
            </a:r>
            <a:r>
              <a:rPr lang="en-US" sz="2800" smtClean="0"/>
              <a:t> method for all classes had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800" smtClean="0"/>
              <a:t> as its return type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Since the return type of the clone method of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400" smtClean="0"/>
              <a:t> class was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400" smtClean="0"/>
              <a:t>, the return type of the overriding clone method of any other class was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400" smtClean="0"/>
              <a:t> also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E49A69A9-3127-436A-A765-909DB41F5CB3}" type="slidenum">
              <a:rPr lang="en-US"/>
              <a:pPr>
                <a:defRPr/>
              </a:pPr>
              <a:t>29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Introduction to Polymorphism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Inheritance allows a base class to be defined, and other classes derived from it</a:t>
            </a:r>
          </a:p>
          <a:p>
            <a:pPr lvl="1" eaLnBrk="1" hangingPunct="1"/>
            <a:r>
              <a:rPr lang="en-US" sz="2400" smtClean="0"/>
              <a:t>Code for the base class can then be used for its own objects, as well as objects of any derived classes</a:t>
            </a:r>
          </a:p>
          <a:p>
            <a:pPr eaLnBrk="1" hangingPunct="1"/>
            <a:r>
              <a:rPr lang="en-US" sz="2800" smtClean="0"/>
              <a:t>Polymorphism allows changes to be made to method definitions in the derived classes, </a:t>
            </a:r>
            <a:r>
              <a:rPr lang="en-US" sz="2800" i="1" smtClean="0"/>
              <a:t>and have those changes apply to the software written</a:t>
            </a:r>
            <a:r>
              <a:rPr lang="en-US" sz="2800" smtClean="0"/>
              <a:t> </a:t>
            </a:r>
            <a:r>
              <a:rPr lang="en-US" sz="2800" i="1" smtClean="0"/>
              <a:t>for the base class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19637B30-C0CB-4906-81F4-FD3C48B0C9FE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Sometime the </a:t>
            </a:r>
            <a:r>
              <a:rPr lang="en-US" sz="3200" b="1" smtClean="0">
                <a:latin typeface="Courier New" pitchFamily="49" charset="0"/>
              </a:rPr>
              <a:t>clone</a:t>
            </a:r>
            <a:r>
              <a:rPr lang="en-US" sz="3200" smtClean="0"/>
              <a:t> Method Return Type is </a:t>
            </a:r>
            <a:r>
              <a:rPr lang="en-US" sz="3200" b="1" smtClean="0">
                <a:latin typeface="Courier New" pitchFamily="49" charset="0"/>
              </a:rPr>
              <a:t>Object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Prior to Java version 5.0,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clone</a:t>
            </a:r>
            <a:r>
              <a:rPr lang="en-US" sz="2400" smtClean="0"/>
              <a:t> method for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Sale</a:t>
            </a:r>
            <a:r>
              <a:rPr lang="en-US" sz="2400" smtClean="0"/>
              <a:t> class would have looked like this: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Object clone()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return new Sale(this);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}</a:t>
            </a:r>
            <a:endParaRPr lang="en-US" sz="2000" smtClean="0"/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Therefore, the result must always be type cast when using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clone</a:t>
            </a:r>
            <a:r>
              <a:rPr lang="en-US" sz="2400" smtClean="0"/>
              <a:t> method written for an older version of Java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Sale copy = (Sale)original.clone();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EDD3CB14-1210-4F83-9419-BBD73DAF2586}" type="slidenum">
              <a:rPr lang="en-US"/>
              <a:pPr>
                <a:defRPr/>
              </a:pPr>
              <a:t>30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Sometime the </a:t>
            </a:r>
            <a:r>
              <a:rPr lang="en-US" sz="3200" b="1" smtClean="0">
                <a:latin typeface="Courier New" pitchFamily="49" charset="0"/>
              </a:rPr>
              <a:t>clone</a:t>
            </a:r>
            <a:r>
              <a:rPr lang="en-US" sz="3200" smtClean="0"/>
              <a:t> Method Return Type is </a:t>
            </a:r>
            <a:r>
              <a:rPr lang="en-US" sz="3200" b="1" smtClean="0">
                <a:latin typeface="Courier New" pitchFamily="49" charset="0"/>
              </a:rPr>
              <a:t>Object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It is still perfectly legal to use Object as the return type for a clone method, even with classes defined after Java version 5.0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When in doubt, it causes no harm to include the type cast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For example, the following is legal for the clone method of the Sale class: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Sale copy = original.clone();</a:t>
            </a:r>
            <a:endParaRPr lang="en-US" sz="2000" smtClean="0"/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However, adding the following type cast produces no problems: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Sale copy = (Sale)original.clone();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1563348F-9778-413A-A17E-21225DA5DC39}" type="slidenum">
              <a:rPr lang="en-US"/>
              <a:pPr>
                <a:defRPr/>
              </a:pPr>
              <a:t>31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Limitations of Copy Constructors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Although the copy constructor and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clone</a:t>
            </a:r>
            <a:r>
              <a:rPr lang="en-US" sz="2800" smtClean="0"/>
              <a:t> method for a class appear to do the same thing, there are cases where only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clone</a:t>
            </a:r>
            <a:r>
              <a:rPr lang="en-US" sz="2800" smtClean="0"/>
              <a:t> will work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For example, given a method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badcopy</a:t>
            </a:r>
            <a:r>
              <a:rPr lang="en-US" sz="2800" smtClean="0"/>
              <a:t> in the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Sale</a:t>
            </a:r>
            <a:r>
              <a:rPr lang="en-US" sz="2800" smtClean="0"/>
              <a:t> that copies an array of sales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If this array of sales contains objects from a derived class of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Sale</a:t>
            </a:r>
            <a:r>
              <a:rPr lang="en-US" sz="2400" smtClean="0"/>
              <a:t>(i.e.,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DiscountSale</a:t>
            </a:r>
            <a:r>
              <a:rPr lang="en-US" sz="2400" smtClean="0"/>
              <a:t>), then the copy will be a plain sale, not a true copy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b[i] = new Sale(a[i]); //plain Sale object</a:t>
            </a:r>
            <a:endParaRPr lang="en-US" sz="2000" smtClean="0">
              <a:solidFill>
                <a:srgbClr val="034CA1"/>
              </a:solidFill>
              <a:latin typeface="Courier New" pitchFamily="49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9941EB89-1928-476A-BDBA-B87B9A62E3A5}" type="slidenum">
              <a:rPr lang="en-US"/>
              <a:pPr>
                <a:defRPr/>
              </a:pPr>
              <a:t>32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Limitations of Copy Constructors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However, if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clone</a:t>
            </a:r>
            <a:r>
              <a:rPr lang="en-US" sz="2400" smtClean="0"/>
              <a:t> method is used instead of the copy constructor, then (because of late binding) a true copy is made, even from objects of a derived class (e.g.,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DiscountSale</a:t>
            </a:r>
            <a:r>
              <a:rPr lang="en-US" sz="2400" smtClean="0"/>
              <a:t>):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b[i] = (a[i].clone());//DiscountSale object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reason this works is because the method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clone</a:t>
            </a:r>
            <a:r>
              <a:rPr lang="en-US" sz="2000" smtClean="0"/>
              <a:t> has the same name in all classes, and polymorphism works with method names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copy constructors named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Sale</a:t>
            </a:r>
            <a:r>
              <a:rPr lang="en-US" sz="2000" smtClean="0"/>
              <a:t> and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DiscountSale</a:t>
            </a:r>
            <a:r>
              <a:rPr lang="en-US" sz="2000" b="1" smtClean="0"/>
              <a:t> </a:t>
            </a:r>
            <a:r>
              <a:rPr lang="en-US" sz="2000" smtClean="0"/>
              <a:t>have different names, and polymorphism doesn't work with methods of different names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BD04F3DC-1205-45B1-9216-B70AB2DFD578}" type="slidenum">
              <a:rPr lang="en-US"/>
              <a:pPr>
                <a:defRPr/>
              </a:pPr>
              <a:t>33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Introduction to Abstract Classes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In Chapter 7,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Employee</a:t>
            </a:r>
            <a:r>
              <a:rPr lang="en-US" sz="2400" smtClean="0"/>
              <a:t> base class and two of its derived classes,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HourlyEmployee</a:t>
            </a:r>
            <a:r>
              <a:rPr lang="en-US" sz="2400" smtClean="0"/>
              <a:t>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SalariedEmployee</a:t>
            </a:r>
            <a:r>
              <a:rPr lang="en-US" sz="2400" smtClean="0"/>
              <a:t> were defined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 following method is added to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Employee</a:t>
            </a:r>
            <a:r>
              <a:rPr lang="en-US" sz="2400" smtClean="0"/>
              <a:t> class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 It compares employees to to see if they have the same pay: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boolean samePay(Employee other)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return(this.getPay() == other.getPay());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}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0689EAA0-7691-4B8C-83C3-AE092AF8BB5D}" type="slidenum">
              <a:rPr lang="en-US"/>
              <a:pPr>
                <a:defRPr/>
              </a:pPr>
              <a:t>34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Introduction to Abstract Classes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There are several problems with this method: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getPay</a:t>
            </a:r>
            <a:r>
              <a:rPr lang="en-US" sz="2400" smtClean="0"/>
              <a:t> method is invoked in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samePay</a:t>
            </a:r>
            <a:r>
              <a:rPr lang="en-US" sz="2400" smtClean="0">
                <a:solidFill>
                  <a:srgbClr val="034CA1"/>
                </a:solidFill>
                <a:latin typeface="Courier New" pitchFamily="49" charset="0"/>
              </a:rPr>
              <a:t> </a:t>
            </a:r>
            <a:r>
              <a:rPr lang="en-US" sz="2400" smtClean="0"/>
              <a:t>method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There are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getPay</a:t>
            </a:r>
            <a:r>
              <a:rPr lang="en-US" sz="2400" smtClean="0"/>
              <a:t> methods in each of the derived classes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There is no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getPay</a:t>
            </a:r>
            <a:r>
              <a:rPr lang="en-US" sz="2400" smtClean="0"/>
              <a:t> method in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Employee</a:t>
            </a:r>
            <a:r>
              <a:rPr lang="en-US" sz="2400" smtClean="0">
                <a:solidFill>
                  <a:srgbClr val="034CA1"/>
                </a:solidFill>
                <a:latin typeface="Courier New" pitchFamily="49" charset="0"/>
              </a:rPr>
              <a:t> </a:t>
            </a:r>
            <a:r>
              <a:rPr lang="en-US" sz="2400" smtClean="0"/>
              <a:t>class, nor is there any way to define it reasonably without knowing whether the employee is hourly or salaried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09433446-E78C-4A06-A833-6ED9E8D6D43D}" type="slidenum">
              <a:rPr lang="en-US"/>
              <a:pPr>
                <a:defRPr/>
              </a:pPr>
              <a:t>35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Introduction to Abstract Classes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The ideal situation would be if there were a way to </a:t>
            </a:r>
          </a:p>
          <a:p>
            <a:pPr lvl="1" eaLnBrk="1" hangingPunct="1"/>
            <a:r>
              <a:rPr lang="en-US" sz="2400" smtClean="0"/>
              <a:t>Postpone the definition of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getPay</a:t>
            </a:r>
            <a:r>
              <a:rPr lang="en-US" sz="2400" b="1" smtClean="0"/>
              <a:t> </a:t>
            </a:r>
            <a:r>
              <a:rPr lang="en-US" sz="2400" smtClean="0"/>
              <a:t>method until the type of the employee were known (i.e., in the derived classes)</a:t>
            </a:r>
          </a:p>
          <a:p>
            <a:pPr lvl="1" eaLnBrk="1" hangingPunct="1"/>
            <a:r>
              <a:rPr lang="en-US" sz="2400" smtClean="0"/>
              <a:t>Leave some kind of note in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Employee</a:t>
            </a:r>
            <a:r>
              <a:rPr lang="en-US" sz="2400" smtClean="0"/>
              <a:t> class to indicate that it was accounted for</a:t>
            </a:r>
          </a:p>
          <a:p>
            <a:pPr eaLnBrk="1" hangingPunct="1"/>
            <a:r>
              <a:rPr lang="en-US" sz="2800" smtClean="0"/>
              <a:t>Surprisingly, Java allows this using abstract classes and methods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E19414A3-15B5-4E17-AD8E-0E40F33D94BE}" type="slidenum">
              <a:rPr lang="en-US"/>
              <a:pPr>
                <a:defRPr/>
              </a:pPr>
              <a:t>36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Introduction to Abstract Classes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In order to postpone the definition of a method, Java allows an </a:t>
            </a:r>
            <a:r>
              <a:rPr lang="en-US" sz="2800" i="1" smtClean="0"/>
              <a:t>abstract method</a:t>
            </a:r>
            <a:r>
              <a:rPr lang="en-US" sz="2800" smtClean="0"/>
              <a:t> to be declared</a:t>
            </a:r>
          </a:p>
          <a:p>
            <a:pPr lvl="1" eaLnBrk="1" hangingPunct="1"/>
            <a:r>
              <a:rPr lang="en-US" sz="2400" smtClean="0"/>
              <a:t>An abstract method has a heading, but no method body</a:t>
            </a:r>
          </a:p>
          <a:p>
            <a:pPr lvl="1" eaLnBrk="1" hangingPunct="1"/>
            <a:r>
              <a:rPr lang="en-US" sz="2400" smtClean="0"/>
              <a:t>The body of the method is defined in the derived classes</a:t>
            </a:r>
          </a:p>
          <a:p>
            <a:pPr eaLnBrk="1" hangingPunct="1"/>
            <a:r>
              <a:rPr lang="en-US" sz="2800" smtClean="0"/>
              <a:t>The class that contains an abstract method is called an </a:t>
            </a:r>
            <a:r>
              <a:rPr lang="en-US" sz="2800" i="1" smtClean="0"/>
              <a:t>abstract class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164B5D5E-DB76-4047-A531-98B82F29EE71}" type="slidenum">
              <a:rPr lang="en-US"/>
              <a:pPr>
                <a:defRPr/>
              </a:pPr>
              <a:t>37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Abstract Method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An abstract method is like a placeholder for a method that will be fully defined in a descendent class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It has a complete method heading, to which has been added the modifier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abstract</a:t>
            </a:r>
            <a:endParaRPr lang="en-US" sz="2800" smtClean="0">
              <a:solidFill>
                <a:srgbClr val="034CA1"/>
              </a:solidFill>
              <a:latin typeface="Courier New" pitchFamily="49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It cannot be private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It has no method body, and ends with a semicolon in place of its body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900" smtClean="0"/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public abstract double getPay();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public abstract void doIt(int count);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9C1CB8CF-7538-4784-8D60-2193F1E5349E}" type="slidenum">
              <a:rPr lang="en-US"/>
              <a:pPr>
                <a:defRPr/>
              </a:pPr>
              <a:t>38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Abstract Class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A class that has at least one abstract method is called an </a:t>
            </a:r>
            <a:r>
              <a:rPr lang="en-US" sz="2800" i="1" smtClean="0"/>
              <a:t>abstract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An abstract class must have the modifier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abstract</a:t>
            </a:r>
            <a:r>
              <a:rPr lang="en-US" sz="2400" smtClean="0"/>
              <a:t> included in its class heading: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sz="700" smtClean="0"/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abstract class Employee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private </a:t>
            </a: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instanceVariables;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 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. . .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 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abstract double getPay();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 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. . .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}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i="1" smtClean="0">
                <a:solidFill>
                  <a:srgbClr val="034CA1"/>
                </a:solidFill>
                <a:latin typeface="Courier New" pitchFamily="49" charset="0"/>
              </a:rPr>
              <a:t> 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E6D5B665-C960-41C7-9D56-91C40CF1ED92}" type="slidenum">
              <a:rPr lang="en-US"/>
              <a:pPr>
                <a:defRPr/>
              </a:pPr>
              <a:t>39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Late Binding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The process of associating a method definition with a method invocation is called </a:t>
            </a:r>
            <a:r>
              <a:rPr lang="en-US" sz="2800" i="1" smtClean="0"/>
              <a:t>binding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If the method definition is associated with its invocation when the code is compiled, that is called </a:t>
            </a:r>
            <a:r>
              <a:rPr lang="en-US" sz="2800" i="1" smtClean="0"/>
              <a:t>early binding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If the method definition is associated with its invocation when the method is invoked (at run time), that is called </a:t>
            </a:r>
            <a:r>
              <a:rPr lang="en-US" sz="2800" i="1" smtClean="0"/>
              <a:t>late binding</a:t>
            </a:r>
            <a:r>
              <a:rPr lang="en-US" sz="2800" smtClean="0"/>
              <a:t> or </a:t>
            </a:r>
            <a:r>
              <a:rPr lang="en-US" sz="2800" i="1" smtClean="0"/>
              <a:t>dynamic binding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B977C19C-B8E4-4A8B-9C5A-4D97AD8D976E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Abstract Class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smtClean="0"/>
              <a:t>An abstract class can have any number of abstract and/or fully defined methods</a:t>
            </a:r>
          </a:p>
          <a:p>
            <a:pPr lvl="1" eaLnBrk="1" hangingPunct="1"/>
            <a:r>
              <a:rPr lang="en-US" smtClean="0"/>
              <a:t>If a derived class of an abstract class adds to or does not define all of the abstract methods, then it is abstract also, and must add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abstract</a:t>
            </a:r>
            <a:r>
              <a:rPr lang="en-US" smtClean="0">
                <a:solidFill>
                  <a:srgbClr val="034CA1"/>
                </a:solidFill>
                <a:latin typeface="Courier New" pitchFamily="49" charset="0"/>
              </a:rPr>
              <a:t> </a:t>
            </a:r>
            <a:r>
              <a:rPr lang="en-US" smtClean="0"/>
              <a:t>to its modifier</a:t>
            </a:r>
          </a:p>
          <a:p>
            <a:pPr eaLnBrk="1" hangingPunct="1"/>
            <a:r>
              <a:rPr lang="en-US" smtClean="0"/>
              <a:t>A class that has no abstract methods is called a </a:t>
            </a:r>
            <a:r>
              <a:rPr lang="en-US" i="1" smtClean="0"/>
              <a:t>concrete class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7FD35E96-8729-43C2-B11B-2D715726D7B1}" type="slidenum">
              <a:rPr lang="en-US"/>
              <a:pPr>
                <a:defRPr/>
              </a:pPr>
              <a:t>40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You Cannot Create Instances of an Abstract Class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An abstract class can only be used to derive more specialized classes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While it may be useful to discuss employees in general, in reality an employee must be a salaried worker or an hourly worker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An abstract class constructor cannot be used to create an object of the abstract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However, a derived class constructor will include an invocation of the abstract class constructor in the form of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super</a:t>
            </a:r>
            <a:endParaRPr lang="en-US" sz="2400" smtClean="0">
              <a:solidFill>
                <a:srgbClr val="034CA1"/>
              </a:solidFill>
              <a:latin typeface="Courier New" pitchFamily="49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F85A447D-92B2-4F76-86BC-9BDAA8284059}" type="slidenum">
              <a:rPr lang="en-US"/>
              <a:pPr>
                <a:defRPr/>
              </a:pPr>
              <a:t>41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Tip:  An Abstract Class Is a Type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Although an object of an abstract class cannot be created, it is perfectly fine to have a parameter of an abstract class type</a:t>
            </a:r>
          </a:p>
          <a:p>
            <a:pPr lvl="1" eaLnBrk="1" hangingPunct="1"/>
            <a:r>
              <a:rPr lang="en-US" sz="2400" smtClean="0"/>
              <a:t>This makes it possible to plug in an object of any of its descendent classes</a:t>
            </a:r>
          </a:p>
          <a:p>
            <a:pPr eaLnBrk="1" hangingPunct="1"/>
            <a:r>
              <a:rPr lang="en-US" sz="2800" smtClean="0"/>
              <a:t>It is also fine to use a variable of an abstract class type, as long is it names objects of its concrete descendent classes only</a:t>
            </a:r>
          </a:p>
          <a:p>
            <a:pPr lvl="1" eaLnBrk="1" hangingPunct="1"/>
            <a:endParaRPr lang="en-US" sz="24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C17640E2-A246-4F27-8A62-17342EF78F5E}" type="slidenum">
              <a:rPr lang="en-US"/>
              <a:pPr>
                <a:defRPr/>
              </a:pPr>
              <a:t>42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Late Binding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Java uses late binding for all methods (except private,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final</a:t>
            </a:r>
            <a:r>
              <a:rPr lang="en-US" sz="2800" smtClean="0">
                <a:solidFill>
                  <a:srgbClr val="034CA1"/>
                </a:solidFill>
                <a:latin typeface="Courier New" pitchFamily="49" charset="0"/>
              </a:rPr>
              <a:t>,</a:t>
            </a:r>
            <a:r>
              <a:rPr lang="en-US" sz="2800" smtClean="0"/>
              <a:t> and static methods)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Because of late binding, a method can be written in a base class to perform a task, even if portions of that task aren't yet defined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For an example, the relationship between a base class called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Sale</a:t>
            </a:r>
            <a:r>
              <a:rPr lang="en-US" sz="2800" smtClean="0"/>
              <a:t> and its derived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DiscountSale</a:t>
            </a:r>
            <a:r>
              <a:rPr lang="en-US" sz="2800" smtClean="0"/>
              <a:t> will be examined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0B482DEA-462E-4446-B279-C3F5B3A67D69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</a:t>
            </a:r>
            <a:r>
              <a:rPr lang="en-US" sz="3200" b="1" smtClean="0">
                <a:latin typeface="Courier New" pitchFamily="49" charset="0"/>
              </a:rPr>
              <a:t>Sale</a:t>
            </a:r>
            <a:r>
              <a:rPr lang="en-US" sz="3200" smtClean="0"/>
              <a:t> and </a:t>
            </a:r>
            <a:r>
              <a:rPr lang="en-US" sz="3200" b="1" smtClean="0">
                <a:latin typeface="Courier New" pitchFamily="49" charset="0"/>
              </a:rPr>
              <a:t>DiscountSale</a:t>
            </a:r>
            <a:r>
              <a:rPr lang="en-US" sz="3200" smtClean="0"/>
              <a:t> Classes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Sale</a:t>
            </a:r>
            <a:r>
              <a:rPr lang="en-US" sz="2800" smtClean="0"/>
              <a:t> class contains two instance variables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name</a:t>
            </a:r>
            <a:r>
              <a:rPr lang="en-US" sz="2400" smtClean="0"/>
              <a:t>:  the name of an item (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String</a:t>
            </a:r>
            <a:r>
              <a:rPr lang="en-US" sz="2400" smtClean="0"/>
              <a:t>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price</a:t>
            </a:r>
            <a:r>
              <a:rPr lang="en-US" sz="2400" smtClean="0"/>
              <a:t>:  the price of an item (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double</a:t>
            </a:r>
            <a:r>
              <a:rPr lang="en-US" sz="2400" smtClean="0"/>
              <a:t>)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It contains three constructors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A no-argument constructor that sets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name</a:t>
            </a:r>
            <a:r>
              <a:rPr lang="en-US" sz="2400" smtClean="0"/>
              <a:t> to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"No name yet"</a:t>
            </a:r>
            <a:r>
              <a:rPr lang="en-US" sz="2400" b="1" smtClean="0"/>
              <a:t>,</a:t>
            </a:r>
            <a:r>
              <a:rPr lang="en-US" sz="2400" smtClean="0"/>
              <a:t> and price to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0.0</a:t>
            </a:r>
            <a:endParaRPr lang="en-US" sz="240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A two-parameter constructor that takes in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String</a:t>
            </a:r>
            <a:r>
              <a:rPr lang="en-US" sz="2400" smtClean="0"/>
              <a:t> (for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name</a:t>
            </a:r>
            <a:r>
              <a:rPr lang="en-US" sz="2400" smtClean="0"/>
              <a:t>) and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double</a:t>
            </a:r>
            <a:r>
              <a:rPr lang="en-US" sz="2400" smtClean="0"/>
              <a:t> (for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price</a:t>
            </a:r>
            <a:r>
              <a:rPr lang="en-US" sz="2400" smtClean="0"/>
              <a:t>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A copy constructor that takes in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Sale</a:t>
            </a:r>
            <a:r>
              <a:rPr lang="en-US" sz="2400" smtClean="0"/>
              <a:t> object as a parameter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84E5A318-ADE6-4D65-A271-651544931F02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</a:t>
            </a:r>
            <a:r>
              <a:rPr lang="en-US" sz="3200" b="1" smtClean="0">
                <a:latin typeface="Courier New" pitchFamily="49" charset="0"/>
              </a:rPr>
              <a:t>Sale</a:t>
            </a:r>
            <a:r>
              <a:rPr lang="en-US" sz="3200" smtClean="0"/>
              <a:t> and </a:t>
            </a:r>
            <a:r>
              <a:rPr lang="en-US" sz="3200" b="1" smtClean="0">
                <a:latin typeface="Courier New" pitchFamily="49" charset="0"/>
              </a:rPr>
              <a:t>DiscountSale</a:t>
            </a:r>
            <a:r>
              <a:rPr lang="en-US" sz="3200" smtClean="0"/>
              <a:t> Classes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Sale</a:t>
            </a:r>
            <a:r>
              <a:rPr lang="en-US" sz="2400" smtClean="0"/>
              <a:t> class also has a set of accessors (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getName</a:t>
            </a:r>
            <a:r>
              <a:rPr lang="en-US" sz="2400" smtClean="0"/>
              <a:t>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getPrice</a:t>
            </a:r>
            <a:r>
              <a:rPr lang="en-US" sz="2400" smtClean="0"/>
              <a:t>), mutators (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setName</a:t>
            </a:r>
            <a:r>
              <a:rPr lang="en-US" sz="2400" smtClean="0"/>
              <a:t>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setPrice</a:t>
            </a:r>
            <a:r>
              <a:rPr lang="en-US" sz="2400" smtClean="0"/>
              <a:t>), overridden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equals</a:t>
            </a:r>
            <a:r>
              <a:rPr lang="en-US" sz="2400" smtClean="0"/>
              <a:t>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toString</a:t>
            </a:r>
            <a:r>
              <a:rPr lang="en-US" sz="2400" smtClean="0"/>
              <a:t> methods, and a static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announcement</a:t>
            </a:r>
            <a:r>
              <a:rPr lang="en-US" sz="2400" smtClean="0"/>
              <a:t> method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Sale</a:t>
            </a:r>
            <a:r>
              <a:rPr lang="en-US" sz="2400" smtClean="0"/>
              <a:t> class has a method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bill</a:t>
            </a:r>
            <a:r>
              <a:rPr lang="en-US" sz="2400" smtClean="0"/>
              <a:t>, that determines the bill for a sale, which simply returns the price of the item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It has two methods,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equalDeals</a:t>
            </a:r>
            <a:r>
              <a:rPr lang="en-US" sz="2400" smtClean="0"/>
              <a:t>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lessThan</a:t>
            </a:r>
            <a:r>
              <a:rPr lang="en-US" sz="2400" smtClean="0"/>
              <a:t>, each of which compares two sale objects </a:t>
            </a:r>
            <a:r>
              <a:rPr lang="en-US" sz="2400" i="1" smtClean="0"/>
              <a:t>by comparing their bills</a:t>
            </a:r>
            <a:r>
              <a:rPr lang="en-US" sz="2400" smtClean="0"/>
              <a:t> and returns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boolean</a:t>
            </a:r>
            <a:r>
              <a:rPr lang="en-US" sz="2400" smtClean="0"/>
              <a:t> value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A645FED6-2A09-4E6C-BA6B-D8A24CA6683E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</a:t>
            </a:r>
            <a:r>
              <a:rPr lang="en-US" sz="3200" b="1" smtClean="0">
                <a:latin typeface="Courier New" pitchFamily="49" charset="0"/>
              </a:rPr>
              <a:t>Sale</a:t>
            </a:r>
            <a:r>
              <a:rPr lang="en-US" sz="3200" smtClean="0"/>
              <a:t> and </a:t>
            </a:r>
            <a:r>
              <a:rPr lang="en-US" sz="3200" b="1" smtClean="0">
                <a:latin typeface="Courier New" pitchFamily="49" charset="0"/>
              </a:rPr>
              <a:t>DiscountSale</a:t>
            </a:r>
            <a:r>
              <a:rPr lang="en-US" sz="3200" smtClean="0"/>
              <a:t> Classes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DiscountSale</a:t>
            </a:r>
            <a:r>
              <a:rPr lang="en-US" sz="2400" smtClean="0"/>
              <a:t> class inherits the instance variables and methods from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Sale</a:t>
            </a:r>
            <a:r>
              <a:rPr lang="en-US" sz="2400" smtClean="0"/>
              <a:t> class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In addition, it has its own instance variable,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discount</a:t>
            </a:r>
            <a:r>
              <a:rPr lang="en-US" sz="2400" smtClean="0">
                <a:solidFill>
                  <a:srgbClr val="034CA1"/>
                </a:solidFill>
                <a:latin typeface="Courier New" pitchFamily="49" charset="0"/>
              </a:rPr>
              <a:t> </a:t>
            </a:r>
            <a:r>
              <a:rPr lang="en-US" sz="2400" smtClean="0"/>
              <a:t>(a percent of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price</a:t>
            </a:r>
            <a:r>
              <a:rPr lang="en-US" sz="2400" smtClean="0"/>
              <a:t>), and its own suitable constructor methods, accessor method (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getDiscount</a:t>
            </a:r>
            <a:r>
              <a:rPr lang="en-US" sz="2400" smtClean="0"/>
              <a:t>), mutator method (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setDiscount</a:t>
            </a:r>
            <a:r>
              <a:rPr lang="en-US" sz="2400" smtClean="0"/>
              <a:t>), overriden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toString</a:t>
            </a:r>
            <a:r>
              <a:rPr lang="en-US" sz="2400" smtClean="0"/>
              <a:t> method, and static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announcement</a:t>
            </a:r>
            <a:r>
              <a:rPr lang="en-US" sz="2400" smtClean="0"/>
              <a:t> method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DiscountSale</a:t>
            </a:r>
            <a:r>
              <a:rPr lang="en-US" sz="2400" smtClean="0"/>
              <a:t> class has its own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bill</a:t>
            </a:r>
            <a:r>
              <a:rPr lang="en-US" sz="2400" smtClean="0"/>
              <a:t> method which computes the bill as a function of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discount</a:t>
            </a:r>
            <a:r>
              <a:rPr lang="en-US" sz="2400" smtClean="0"/>
              <a:t> and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price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1F2CDB20-F1A8-4C04-95F8-3501852AE129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</a:t>
            </a:r>
            <a:r>
              <a:rPr lang="en-US" sz="3200" b="1" smtClean="0">
                <a:latin typeface="Courier New" pitchFamily="49" charset="0"/>
              </a:rPr>
              <a:t>Sale</a:t>
            </a:r>
            <a:r>
              <a:rPr lang="en-US" sz="3200" smtClean="0"/>
              <a:t> and </a:t>
            </a:r>
            <a:r>
              <a:rPr lang="en-US" sz="3200" b="1" smtClean="0">
                <a:latin typeface="Courier New" pitchFamily="49" charset="0"/>
              </a:rPr>
              <a:t>DiscountSale</a:t>
            </a:r>
            <a:r>
              <a:rPr lang="en-US" sz="3200" smtClean="0"/>
              <a:t> Classes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Sale</a:t>
            </a:r>
            <a:r>
              <a:rPr lang="en-US" sz="2800" smtClean="0"/>
              <a:t>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lessThan</a:t>
            </a:r>
            <a:r>
              <a:rPr lang="en-US" sz="2800" smtClean="0"/>
              <a:t> method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Note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bill()</a:t>
            </a:r>
            <a:r>
              <a:rPr lang="en-US" sz="2400" smtClean="0"/>
              <a:t> method invocations: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sz="2400" smtClean="0"/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boolean lessThan (Sale otherSale)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if (otherSale == null)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System.out.println("Error: null object");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System.exit(0);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}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return (bill( ) &lt; otherSale.bill( ));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}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8-</a:t>
            </a:r>
            <a:fld id="{B6066FB7-D3C5-4E8C-A43A-1A83B3CA5846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3428</Words>
  <Application>Microsoft Office PowerPoint</Application>
  <PresentationFormat>On-screen Show (4:3)</PresentationFormat>
  <Paragraphs>425</Paragraphs>
  <Slides>42</Slides>
  <Notes>42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Office Theme</vt:lpstr>
      <vt:lpstr>Chapter 8</vt:lpstr>
      <vt:lpstr>Introduction to Polymorphism</vt:lpstr>
      <vt:lpstr>Introduction to Polymorphism</vt:lpstr>
      <vt:lpstr>Late Binding</vt:lpstr>
      <vt:lpstr>Late Binding</vt:lpstr>
      <vt:lpstr>The Sale and DiscountSale Classes</vt:lpstr>
      <vt:lpstr>The Sale and DiscountSale Classes</vt:lpstr>
      <vt:lpstr>The Sale and DiscountSale Classes</vt:lpstr>
      <vt:lpstr>The Sale and DiscountSale Classes</vt:lpstr>
      <vt:lpstr>The Sale and DiscountSale Classes</vt:lpstr>
      <vt:lpstr>The Sale and DiscountSale Classes</vt:lpstr>
      <vt:lpstr>The Sale and DiscountSale Classes</vt:lpstr>
      <vt:lpstr>Pitfall:  No Late Binding for Static Methods</vt:lpstr>
      <vt:lpstr>Pitfall:  No Late Binding for Static Methods</vt:lpstr>
      <vt:lpstr>Pitfall:  No Late Binding for Static Methods</vt:lpstr>
      <vt:lpstr>Pitfall:  No Late Binding for Static Methods</vt:lpstr>
      <vt:lpstr>Pitfall:  No Late Binding for Static Methods</vt:lpstr>
      <vt:lpstr>The final Modifier</vt:lpstr>
      <vt:lpstr>Late Binding with toString</vt:lpstr>
      <vt:lpstr>Late Binding with toString</vt:lpstr>
      <vt:lpstr>An Object knows the Definitions of its Methods</vt:lpstr>
      <vt:lpstr>Upcasting and Downcasting</vt:lpstr>
      <vt:lpstr>Upcasting and Downcasting</vt:lpstr>
      <vt:lpstr>Pitfall:  Downcasting</vt:lpstr>
      <vt:lpstr>Tip:  Checking to See if Downcasting is Legitimate</vt:lpstr>
      <vt:lpstr>A First Look at the clone Method</vt:lpstr>
      <vt:lpstr>A First Look at the clone Method</vt:lpstr>
      <vt:lpstr>A First Look at the clone Method</vt:lpstr>
      <vt:lpstr>Pitfall:  Sometime the clone Method Return Type is Object</vt:lpstr>
      <vt:lpstr>Pitfall:  Sometime the clone Method Return Type is Object</vt:lpstr>
      <vt:lpstr>Pitfall:  Sometime the clone Method Return Type is Object</vt:lpstr>
      <vt:lpstr>Pitfall:  Limitations of Copy Constructors</vt:lpstr>
      <vt:lpstr>Pitfall:  Limitations of Copy Constructors</vt:lpstr>
      <vt:lpstr>Introduction to Abstract Classes</vt:lpstr>
      <vt:lpstr>Introduction to Abstract Classes</vt:lpstr>
      <vt:lpstr>Introduction to Abstract Classes</vt:lpstr>
      <vt:lpstr>Introduction to Abstract Classes</vt:lpstr>
      <vt:lpstr>Abstract Method</vt:lpstr>
      <vt:lpstr>Abstract Class</vt:lpstr>
      <vt:lpstr>Abstract Class</vt:lpstr>
      <vt:lpstr>Pitfall:  You Cannot Create Instances of an Abstract Class</vt:lpstr>
      <vt:lpstr>Tip:  An Abstract Class Is a Type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Kenrick</dc:creator>
  <cp:lastModifiedBy>Binod</cp:lastModifiedBy>
  <cp:revision>22</cp:revision>
  <dcterms:created xsi:type="dcterms:W3CDTF">2006-08-16T00:00:00Z</dcterms:created>
  <dcterms:modified xsi:type="dcterms:W3CDTF">2016-02-03T13:17:09Z</dcterms:modified>
</cp:coreProperties>
</file>